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2" r:id="rId1"/>
  </p:sldMasterIdLst>
  <p:notesMasterIdLst>
    <p:notesMasterId r:id="rId14"/>
  </p:notesMasterIdLst>
  <p:sldIdLst>
    <p:sldId id="272" r:id="rId2"/>
    <p:sldId id="273" r:id="rId3"/>
    <p:sldId id="262" r:id="rId4"/>
    <p:sldId id="274" r:id="rId5"/>
    <p:sldId id="264" r:id="rId6"/>
    <p:sldId id="275" r:id="rId7"/>
    <p:sldId id="266" r:id="rId8"/>
    <p:sldId id="276" r:id="rId9"/>
    <p:sldId id="268" r:id="rId10"/>
    <p:sldId id="277" r:id="rId11"/>
    <p:sldId id="271" r:id="rId12"/>
    <p:sldId id="278" r:id="rId13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EEC4"/>
    <a:srgbClr val="D0EAB4"/>
    <a:srgbClr val="C0E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DA37D80-6434-44D0-A028-1B22A696006F}" styleName="밝은 스타일 3 - 강조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ED083AE6-46FA-4A59-8FB0-9F97EB10719F}" styleName="밝은 스타일 3 - 강조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E171933-4619-4E11-9A3F-F7608DF75F80}" styleName="보통 스타일 1 - 강조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17292A2E-F333-43FB-9621-5CBBE7FDCDCB}" styleName="밝은 스타일 2 - 강조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31" autoAdjust="0"/>
    <p:restoredTop sz="90225" autoAdjust="0"/>
  </p:normalViewPr>
  <p:slideViewPr>
    <p:cSldViewPr>
      <p:cViewPr varScale="1">
        <p:scale>
          <a:sx n="111" d="100"/>
          <a:sy n="111" d="100"/>
        </p:scale>
        <p:origin x="456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244"/>
    </p:cViewPr>
  </p:sorterViewPr>
  <p:notesViewPr>
    <p:cSldViewPr>
      <p:cViewPr varScale="1">
        <p:scale>
          <a:sx n="81" d="100"/>
          <a:sy n="81" d="100"/>
        </p:scale>
        <p:origin x="-2040" y="-7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D9897E-559B-4802-87FD-BDDBC21CBABC}" type="datetimeFigureOut">
              <a:rPr lang="ko-KR" altLang="en-US" smtClean="0"/>
              <a:t>2022. 10. 8.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7AADCE-4523-43FE-B0A8-90B87F2F6B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54131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슬라이드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슬라이드 번호 개체 틀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명품 </a:t>
            </a:r>
            <a:r>
              <a:rPr lang="en-US" altLang="ko-KR"/>
              <a:t>JAVA Essential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-8725" y="1036860"/>
            <a:ext cx="533400" cy="244476"/>
          </a:xfrm>
          <a:prstGeom prst="rect">
            <a:avLst/>
          </a:prstGeom>
        </p:spPr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명품 </a:t>
            </a:r>
            <a:r>
              <a:rPr lang="en-US" altLang="ko-KR"/>
              <a:t>JAVA Essential</a:t>
            </a:r>
            <a:endParaRPr lang="ko-KR" altLang="en-US"/>
          </a:p>
        </p:txBody>
      </p:sp>
      <p:sp>
        <p:nvSpPr>
          <p:cNvPr id="7" name="직사각형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  <a:prstGeom prst="rect">
            <a:avLst/>
          </a:prstGeom>
        </p:spPr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68012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kumimoji="0" lang="ko-KR" altLang="en-US" dirty="0"/>
              <a:t>마스터 제목 스타일 편집</a:t>
            </a:r>
            <a:endParaRPr kumimoji="0" lang="en-US" dirty="0"/>
          </a:p>
        </p:txBody>
      </p:sp>
      <p:sp>
        <p:nvSpPr>
          <p:cNvPr id="8" name="내용 개체 틀 7"/>
          <p:cNvSpPr>
            <a:spLocks noGrp="1"/>
          </p:cNvSpPr>
          <p:nvPr>
            <p:ph sz="quarter" idx="1"/>
          </p:nvPr>
        </p:nvSpPr>
        <p:spPr>
          <a:xfrm>
            <a:off x="612648" y="1340768"/>
            <a:ext cx="8153400" cy="50405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>
                <a:latin typeface="바탕" panose="02030600000101010101" pitchFamily="18" charset="-127"/>
                <a:ea typeface="바탕" panose="02030600000101010101" pitchFamily="18" charset="-127"/>
              </a:defRPr>
            </a:lvl3pPr>
            <a:lvl4pPr>
              <a:defRPr sz="1400">
                <a:latin typeface="휴먼편지체" pitchFamily="18" charset="-127"/>
                <a:ea typeface="휴먼편지체" pitchFamily="18" charset="-127"/>
              </a:defRPr>
            </a:lvl4pPr>
          </a:lstStyle>
          <a:p>
            <a:pPr lvl="0" eaLnBrk="1" latinLnBrk="0" hangingPunct="1"/>
            <a:r>
              <a:rPr lang="ko-KR" altLang="en-US" dirty="0"/>
              <a:t>마스터 텍스트 스타일을 편집합니다</a:t>
            </a:r>
          </a:p>
          <a:p>
            <a:pPr lvl="1" eaLnBrk="1" latinLnBrk="0" hangingPunct="1"/>
            <a:r>
              <a:rPr lang="ko-KR" altLang="en-US" dirty="0"/>
              <a:t>둘째 수준</a:t>
            </a:r>
          </a:p>
          <a:p>
            <a:pPr lvl="2" eaLnBrk="1" latinLnBrk="0" hangingPunct="1"/>
            <a:r>
              <a:rPr lang="ko-KR" altLang="en-US" dirty="0"/>
              <a:t>셋째 수준</a:t>
            </a:r>
          </a:p>
          <a:p>
            <a:pPr lvl="3" eaLnBrk="1" latinLnBrk="0" hangingPunct="1"/>
            <a:r>
              <a:rPr lang="ko-KR" altLang="en-US" dirty="0"/>
              <a:t>넷째 수준</a:t>
            </a:r>
          </a:p>
          <a:p>
            <a:pPr lvl="4" eaLnBrk="1" latinLnBrk="0" hangingPunct="1"/>
            <a:r>
              <a:rPr lang="ko-KR" altLang="en-US" dirty="0"/>
              <a:t>다섯째 수준</a:t>
            </a:r>
            <a:endParaRPr kumimoji="0" 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>
          <a:xfrm>
            <a:off x="-8725" y="1036860"/>
            <a:ext cx="533400" cy="244476"/>
          </a:xfrm>
          <a:prstGeom prst="rect">
            <a:avLst/>
          </a:prstGeom>
        </p:spPr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구역 머리글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8" name="날짜 개체 틀 7"/>
          <p:cNvSpPr>
            <a:spLocks noGrp="1"/>
          </p:cNvSpPr>
          <p:nvPr>
            <p:ph type="dt" sz="half" idx="15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rtlCol="0"/>
          <a:lstStyle/>
          <a:p>
            <a:endParaRPr lang="ko-KR" altLang="en-US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6"/>
          </p:nvPr>
        </p:nvSpPr>
        <p:spPr>
          <a:xfrm>
            <a:off x="-8725" y="1036860"/>
            <a:ext cx="533400" cy="244476"/>
          </a:xfrm>
          <a:prstGeom prst="rect">
            <a:avLst/>
          </a:prstGeom>
        </p:spPr>
        <p:txBody>
          <a:bodyPr rtlCol="0"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2" name="바닥글 개체 틀 11"/>
          <p:cNvSpPr>
            <a:spLocks noGrp="1"/>
          </p:cNvSpPr>
          <p:nvPr>
            <p:ph type="ftr" sz="quarter" idx="17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rtlCol="0"/>
          <a:lstStyle/>
          <a:p>
            <a:r>
              <a:rPr lang="ko-KR" altLang="en-US"/>
              <a:t>명품 </a:t>
            </a:r>
            <a:r>
              <a:rPr lang="en-US" altLang="ko-KR"/>
              <a:t>JAVA Essential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13" name="내용 개체 틀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6"/>
          </p:nvPr>
        </p:nvSpPr>
        <p:spPr>
          <a:xfrm>
            <a:off x="-8725" y="1036860"/>
            <a:ext cx="533400" cy="244476"/>
          </a:xfrm>
          <a:prstGeom prst="rect">
            <a:avLst/>
          </a:prstGeom>
        </p:spPr>
        <p:txBody>
          <a:bodyPr rtlCol="0"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6" name="텍스트 개체 틀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</p:txBody>
      </p:sp>
      <p:sp>
        <p:nvSpPr>
          <p:cNvPr id="15" name="텍스트 개체 틀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-8725" y="1036860"/>
            <a:ext cx="533400" cy="24447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명품 </a:t>
            </a:r>
            <a:r>
              <a:rPr lang="en-US" altLang="ko-KR"/>
              <a:t>JAVA Essential</a:t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-8725" y="1036860"/>
            <a:ext cx="533400" cy="24447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</p:txBody>
      </p:sp>
      <p:sp>
        <p:nvSpPr>
          <p:cNvPr id="8" name="직사각형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직사각형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ko-KR" altLang="en-US"/>
              <a:t>마스터 제목 스타일 편집</a:t>
            </a:r>
            <a:endParaRPr kumimoji="0" lang="en-US"/>
          </a:p>
        </p:txBody>
      </p:sp>
      <p:sp>
        <p:nvSpPr>
          <p:cNvPr id="11" name="직사각형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날짜 개체 틀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  <a:prstGeom prst="rect">
            <a:avLst/>
          </a:prstGeom>
        </p:spPr>
        <p:txBody>
          <a:bodyPr rtlCol="0"/>
          <a:lstStyle/>
          <a:p>
            <a:endParaRPr lang="ko-KR" altLang="en-US"/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  <a:prstGeom prst="rect">
            <a:avLst/>
          </a:prstGeom>
        </p:spPr>
        <p:txBody>
          <a:bodyPr rtlCol="0"/>
          <a:lstStyle>
            <a:lvl1pPr>
              <a:defRPr sz="2800"/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4" name="바닥글 개체 틀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  <a:prstGeom prst="rect">
            <a:avLst/>
          </a:prstGeom>
        </p:spPr>
        <p:txBody>
          <a:bodyPr rtlCol="0"/>
          <a:lstStyle/>
          <a:p>
            <a:r>
              <a:rPr lang="ko-KR" altLang="en-US"/>
              <a:t>명품 </a:t>
            </a:r>
            <a:r>
              <a:rPr lang="en-US" altLang="ko-KR"/>
              <a:t>JAVA Essential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ko-KR" altLang="en-US"/>
              <a:t>그림을 추가하려면 아이콘을 클릭하십시오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개체 틀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752128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ko-KR" altLang="en-US" dirty="0"/>
              <a:t>마스터 제목 스타일 편집</a:t>
            </a:r>
            <a:endParaRPr kumimoji="0" 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idx="1"/>
          </p:nvPr>
        </p:nvSpPr>
        <p:spPr>
          <a:xfrm>
            <a:off x="590550" y="1394460"/>
            <a:ext cx="8153400" cy="5058876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ko-KR" altLang="en-US" dirty="0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 dirty="0"/>
              <a:t>둘째 수준</a:t>
            </a:r>
          </a:p>
          <a:p>
            <a:pPr lvl="2" eaLnBrk="1" latinLnBrk="0" hangingPunct="1"/>
            <a:r>
              <a:rPr kumimoji="0" lang="ko-KR" altLang="en-US" dirty="0"/>
              <a:t>셋째 수준</a:t>
            </a:r>
          </a:p>
          <a:p>
            <a:pPr lvl="3" eaLnBrk="1" latinLnBrk="0" hangingPunct="1"/>
            <a:r>
              <a:rPr kumimoji="0" lang="ko-KR" altLang="en-US" dirty="0"/>
              <a:t>넷째 수준</a:t>
            </a:r>
          </a:p>
          <a:p>
            <a:pPr lvl="4" eaLnBrk="1" latinLnBrk="0" hangingPunct="1"/>
            <a:r>
              <a:rPr kumimoji="0" lang="ko-KR" altLang="en-US" dirty="0"/>
              <a:t>다섯째 수준</a:t>
            </a:r>
            <a:endParaRPr kumimoji="0" lang="en-US" dirty="0"/>
          </a:p>
        </p:txBody>
      </p:sp>
      <p:sp>
        <p:nvSpPr>
          <p:cNvPr id="7" name="직사각형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hdr="0" dt="0"/>
  <p:txStyles>
    <p:titleStyle>
      <a:lvl1pPr algn="l" rtl="0" eaLnBrk="1" latinLnBrk="1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1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1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1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1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1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1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1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1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1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0B0791-F69F-452E-943C-CD7A4DA7F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Mini</a:t>
            </a:r>
            <a:r>
              <a:rPr lang="ko-KR" altLang="en-US" dirty="0"/>
              <a:t> </a:t>
            </a:r>
            <a:r>
              <a:rPr lang="en-US" altLang="ko-KR" dirty="0"/>
              <a:t>Project: </a:t>
            </a:r>
            <a:r>
              <a:rPr lang="ko-KR" altLang="en-US" dirty="0"/>
              <a:t>전기차 클래스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AF65192-306D-42E4-B20C-D07755595AB7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ko-KR" altLang="en-US" sz="2000" dirty="0"/>
              <a:t>전기 자동차를 클래스로 작성해보자</a:t>
            </a:r>
            <a:r>
              <a:rPr lang="en-US" altLang="ko-KR" sz="2000" dirty="0"/>
              <a:t>. </a:t>
            </a:r>
            <a:r>
              <a:rPr lang="ko-KR" altLang="en-US" sz="2000" dirty="0"/>
              <a:t>자동차는 완전</a:t>
            </a:r>
            <a:r>
              <a:rPr lang="en-US" altLang="ko-KR" sz="2000" dirty="0"/>
              <a:t>(100%) </a:t>
            </a:r>
            <a:r>
              <a:rPr lang="ko-KR" altLang="en-US" sz="2000" dirty="0"/>
              <a:t>배터리로 시작한다</a:t>
            </a:r>
            <a:r>
              <a:rPr lang="en-US" altLang="ko-KR" sz="2000" dirty="0"/>
              <a:t>. </a:t>
            </a:r>
            <a:r>
              <a:rPr lang="ko-KR" altLang="en-US" sz="2000" dirty="0"/>
              <a:t>자동차를 운전할 때마다 </a:t>
            </a:r>
            <a:r>
              <a:rPr lang="en-US" altLang="ko-KR" sz="2000" dirty="0"/>
              <a:t>1km</a:t>
            </a:r>
            <a:r>
              <a:rPr lang="ko-KR" altLang="en-US" sz="2000" dirty="0"/>
              <a:t>를 주행하고 배터리의 </a:t>
            </a:r>
            <a:r>
              <a:rPr lang="en-US" altLang="ko-KR" sz="2000" dirty="0"/>
              <a:t>10%</a:t>
            </a:r>
            <a:r>
              <a:rPr lang="ko-KR" altLang="en-US" sz="2000" dirty="0"/>
              <a:t>를 소모한다</a:t>
            </a:r>
            <a:r>
              <a:rPr lang="en-US" altLang="ko-KR" sz="2000" dirty="0"/>
              <a:t>. </a:t>
            </a:r>
            <a:r>
              <a:rPr lang="ko-KR" altLang="en-US" sz="2000" dirty="0"/>
              <a:t>전기 자동차에는 </a:t>
            </a:r>
            <a:r>
              <a:rPr lang="en-US" altLang="ko-KR" sz="2000" dirty="0"/>
              <a:t>2</a:t>
            </a:r>
            <a:r>
              <a:rPr lang="ko-KR" altLang="en-US" sz="2000" dirty="0"/>
              <a:t>가지 정보를 보여주는 디스플레이가 있다</a:t>
            </a:r>
            <a:r>
              <a:rPr lang="en-US" altLang="ko-KR" sz="2000" dirty="0"/>
              <a:t>. </a:t>
            </a:r>
            <a:r>
              <a:rPr lang="ko-KR" altLang="en-US" sz="2000" dirty="0"/>
              <a:t>주행한 총 거리는 “주행거리</a:t>
            </a:r>
            <a:r>
              <a:rPr lang="en-US" altLang="ko-KR" sz="2000" dirty="0"/>
              <a:t>: ...km”. </a:t>
            </a:r>
            <a:r>
              <a:rPr lang="ko-KR" altLang="en-US" sz="2000" dirty="0"/>
              <a:t>남은 배터리 </a:t>
            </a:r>
            <a:r>
              <a:rPr lang="ko-KR" altLang="en-US" sz="2000" dirty="0" err="1"/>
              <a:t>충전량은</a:t>
            </a:r>
            <a:r>
              <a:rPr lang="ko-KR" altLang="en-US" sz="2000" dirty="0"/>
              <a:t> “배터리</a:t>
            </a:r>
            <a:r>
              <a:rPr lang="en-US" altLang="ko-KR" sz="2000" dirty="0"/>
              <a:t>: ...%”</a:t>
            </a:r>
            <a:r>
              <a:rPr lang="ko-KR" altLang="en-US" sz="2000" dirty="0"/>
              <a:t>와 같이 표시된다</a:t>
            </a:r>
            <a:r>
              <a:rPr lang="en-US" altLang="ko-KR" sz="2000" dirty="0"/>
              <a:t>.</a:t>
            </a:r>
            <a:endParaRPr lang="ko-KR" altLang="en-US" sz="20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826FF79-2B92-4EDA-B075-9D530BF0E8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3752" y="3248585"/>
            <a:ext cx="7467600" cy="247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7660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2404168" y="462038"/>
            <a:ext cx="74892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altLang="ko-KR" dirty="0"/>
              <a:t>Plane</a:t>
            </a:r>
            <a:endParaRPr lang="ko-KR" altLang="en-US" dirty="0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1094ADA2-10A9-B63E-83BA-2203E711A7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0528" y="764704"/>
            <a:ext cx="6198067" cy="6093296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47EA7E81-9134-BAFE-D3BF-57460A4C35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1840" y="1628800"/>
            <a:ext cx="6402284" cy="4374231"/>
          </a:xfrm>
          <a:prstGeom prst="rect">
            <a:avLst/>
          </a:prstGeom>
        </p:spPr>
      </p:pic>
      <p:sp>
        <p:nvSpPr>
          <p:cNvPr id="18" name="Rectangle 2">
            <a:extLst>
              <a:ext uri="{FF2B5EF4-FFF2-40B4-BE49-F238E27FC236}">
                <a16:creationId xmlns:a16="http://schemas.microsoft.com/office/drawing/2014/main" id="{A643468B-B62D-AD20-1C03-BCABFF3547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58520" y="1444134"/>
            <a:ext cx="1231363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altLang="ko-KR" dirty="0"/>
              <a:t>Plane Test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206745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7974" y="97388"/>
            <a:ext cx="8490489" cy="1315388"/>
          </a:xfrm>
        </p:spPr>
        <p:txBody>
          <a:bodyPr>
            <a:noAutofit/>
          </a:bodyPr>
          <a:lstStyle/>
          <a:p>
            <a:r>
              <a:rPr lang="ko-KR" altLang="en-US" sz="2000"/>
              <a:t>문제 </a:t>
            </a:r>
            <a:r>
              <a:rPr lang="en-US" altLang="ko-KR" sz="2000"/>
              <a:t>5 : </a:t>
            </a:r>
            <a:r>
              <a:rPr lang="ko-KR" altLang="en-US" sz="2000"/>
              <a:t>은행 계좌를 나타내는 </a:t>
            </a:r>
            <a:r>
              <a:rPr lang="en-US" altLang="ko-KR" sz="2000"/>
              <a:t>BankAccount </a:t>
            </a:r>
            <a:r>
              <a:rPr lang="ko-KR" altLang="en-US" sz="2000"/>
              <a:t>클래스에 다음과 같은 기능을 하는 메소드를 추가하고 테스트하라</a:t>
            </a:r>
            <a:r>
              <a:rPr lang="en-US" altLang="ko-KR" sz="2000"/>
              <a:t>.</a:t>
            </a:r>
            <a:endParaRPr lang="ko-KR" altLang="en-US" sz="2000" dirty="0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197" y="1510164"/>
            <a:ext cx="5099899" cy="208823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67544" y="3861048"/>
            <a:ext cx="6624736" cy="25853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/>
              <a:t>예금하는 </a:t>
            </a:r>
            <a:r>
              <a:rPr lang="en-US" altLang="ko-KR"/>
              <a:t>depasit () </a:t>
            </a:r>
            <a:r>
              <a:rPr lang="ko-KR" altLang="en-US"/>
              <a:t>메소드와</a:t>
            </a:r>
            <a:endParaRPr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/>
              <a:t>출금하는 </a:t>
            </a:r>
            <a:r>
              <a:rPr lang="en-US" altLang="ko-KR"/>
              <a:t>withdraw() </a:t>
            </a:r>
            <a:r>
              <a:rPr lang="ko-KR" altLang="en-US"/>
              <a:t>메소드 </a:t>
            </a:r>
            <a:endParaRPr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/>
              <a:t>이체하는 </a:t>
            </a:r>
            <a:r>
              <a:rPr lang="en-US" altLang="ko-KR"/>
              <a:t>transfer() </a:t>
            </a:r>
            <a:r>
              <a:rPr lang="ko-KR" altLang="en-US"/>
              <a:t>메소드를</a:t>
            </a:r>
            <a:r>
              <a:rPr lang="en-US" altLang="ko-KR"/>
              <a:t> </a:t>
            </a:r>
            <a:r>
              <a:rPr lang="ko-KR" altLang="en-US"/>
              <a:t>만드시오</a:t>
            </a:r>
            <a:r>
              <a:rPr lang="en-US" altLang="ko-KR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/>
              <a:t>현재잔액은 </a:t>
            </a:r>
            <a:r>
              <a:rPr lang="en-US" altLang="ko-KR"/>
              <a:t>toString()</a:t>
            </a:r>
            <a:r>
              <a:rPr lang="ko-KR" altLang="en-US"/>
              <a:t>을 오버라이딩하시오</a:t>
            </a:r>
            <a:r>
              <a:rPr lang="en-US" altLang="ko-KR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/>
              <a:t>계좌</a:t>
            </a:r>
            <a:r>
              <a:rPr lang="en-US" altLang="ko-KR"/>
              <a:t>1</a:t>
            </a:r>
            <a:r>
              <a:rPr lang="ko-KR" altLang="en-US"/>
              <a:t>에 </a:t>
            </a:r>
            <a:r>
              <a:rPr lang="en-US" altLang="ko-KR"/>
              <a:t>10000</a:t>
            </a:r>
            <a:r>
              <a:rPr lang="ko-KR" altLang="en-US"/>
              <a:t>원을 입금한다</a:t>
            </a:r>
            <a:r>
              <a:rPr lang="en-US" altLang="ko-KR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/>
              <a:t>계좌</a:t>
            </a:r>
            <a:r>
              <a:rPr lang="en-US" altLang="ko-KR"/>
              <a:t>1</a:t>
            </a:r>
            <a:r>
              <a:rPr lang="ko-KR" altLang="en-US"/>
              <a:t>과 계좌</a:t>
            </a:r>
            <a:r>
              <a:rPr lang="en-US" altLang="ko-KR"/>
              <a:t>2</a:t>
            </a:r>
            <a:r>
              <a:rPr lang="ko-KR" altLang="en-US"/>
              <a:t>의 잔액을 출력한다</a:t>
            </a:r>
            <a:r>
              <a:rPr lang="en-US" altLang="ko-KR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/>
              <a:t>계좌</a:t>
            </a:r>
            <a:r>
              <a:rPr lang="en-US" altLang="ko-KR"/>
              <a:t>1</a:t>
            </a:r>
            <a:r>
              <a:rPr lang="ko-KR" altLang="en-US"/>
              <a:t>에서 계좌</a:t>
            </a:r>
            <a:r>
              <a:rPr lang="en-US" altLang="ko-KR"/>
              <a:t>2</a:t>
            </a:r>
            <a:r>
              <a:rPr lang="ko-KR" altLang="en-US"/>
              <a:t>로 </a:t>
            </a:r>
            <a:r>
              <a:rPr lang="en-US" altLang="ko-KR"/>
              <a:t>1000</a:t>
            </a:r>
            <a:r>
              <a:rPr lang="ko-KR" altLang="en-US"/>
              <a:t>원을 이체한다</a:t>
            </a:r>
            <a:r>
              <a:rPr lang="en-US" altLang="ko-KR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/>
              <a:t>다시 계좌</a:t>
            </a:r>
            <a:r>
              <a:rPr lang="en-US" altLang="ko-KR"/>
              <a:t>1</a:t>
            </a:r>
            <a:r>
              <a:rPr lang="ko-KR" altLang="en-US"/>
              <a:t>과 계좌</a:t>
            </a:r>
            <a:r>
              <a:rPr lang="en-US" altLang="ko-KR"/>
              <a:t>2</a:t>
            </a:r>
            <a:r>
              <a:rPr lang="ko-KR" altLang="en-US"/>
              <a:t>의 잔액을 출력한다</a:t>
            </a:r>
            <a:r>
              <a:rPr lang="en-US" altLang="ko-KR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605628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7974" y="97388"/>
            <a:ext cx="8490489" cy="1315388"/>
          </a:xfrm>
        </p:spPr>
        <p:txBody>
          <a:bodyPr>
            <a:noAutofit/>
          </a:bodyPr>
          <a:lstStyle/>
          <a:p>
            <a:r>
              <a:rPr lang="ko-KR" altLang="en-US" sz="2000"/>
              <a:t>문제 </a:t>
            </a:r>
            <a:r>
              <a:rPr lang="en-US" altLang="ko-KR" sz="2000"/>
              <a:t>5 : </a:t>
            </a:r>
            <a:r>
              <a:rPr lang="ko-KR" altLang="en-US" sz="2000"/>
              <a:t>은행 계좌를 나타내는 </a:t>
            </a:r>
            <a:r>
              <a:rPr lang="en-US" altLang="ko-KR" sz="2000"/>
              <a:t>BankAccount </a:t>
            </a:r>
            <a:r>
              <a:rPr lang="ko-KR" altLang="en-US" sz="2000"/>
              <a:t>클래스에 다음과 같은 기능을 하는 메소드를 추가하고 테스트하라</a:t>
            </a:r>
            <a:r>
              <a:rPr lang="en-US" altLang="ko-KR" sz="2000"/>
              <a:t>.</a:t>
            </a:r>
            <a:endParaRPr lang="ko-KR" altLang="en-US" sz="2000" dirty="0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D876804-70DE-AC17-3C95-B6E35A9749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895421"/>
            <a:ext cx="6552728" cy="6267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7311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0B0791-F69F-452E-943C-CD7A4DA7F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Mini</a:t>
            </a:r>
            <a:r>
              <a:rPr lang="ko-KR" altLang="en-US" dirty="0"/>
              <a:t> </a:t>
            </a:r>
            <a:r>
              <a:rPr lang="en-US" altLang="ko-KR" dirty="0"/>
              <a:t>Project: </a:t>
            </a:r>
            <a:r>
              <a:rPr lang="ko-KR" altLang="en-US" dirty="0"/>
              <a:t>책 정보 저장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AF65192-306D-42E4-B20C-D07755595AB7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ko-KR" altLang="en-US" sz="2000" dirty="0"/>
              <a:t>사용자가 읽은 책과 평점을 저장하는 객체 배열을 생성해보자</a:t>
            </a:r>
            <a:r>
              <a:rPr lang="en-US" altLang="ko-KR" sz="2000" dirty="0"/>
              <a:t>. </a:t>
            </a:r>
            <a:r>
              <a:rPr lang="ko-KR" altLang="en-US" sz="2000" dirty="0"/>
              <a:t>다음과 같은 메뉴가 제공된다</a:t>
            </a:r>
            <a:r>
              <a:rPr lang="en-US" altLang="ko-KR" sz="2000" dirty="0"/>
              <a:t>.</a:t>
            </a:r>
            <a:endParaRPr lang="ko-KR" altLang="en-US" sz="20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09F3F0E-FC3A-4E05-91BB-6A6E10902E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902" y="2443162"/>
            <a:ext cx="7410450" cy="2809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1316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7975" y="97388"/>
            <a:ext cx="8153400" cy="1963460"/>
          </a:xfrm>
        </p:spPr>
        <p:txBody>
          <a:bodyPr>
            <a:noAutofit/>
          </a:bodyPr>
          <a:lstStyle/>
          <a:p>
            <a:r>
              <a:rPr lang="ko-KR" altLang="en-US" sz="2000"/>
              <a:t>문제 </a:t>
            </a:r>
            <a:r>
              <a:rPr lang="en-US" altLang="ko-KR" sz="2000"/>
              <a:t>1 : MyMetric</a:t>
            </a:r>
            <a:r>
              <a:rPr lang="ko-KR" altLang="en-US" sz="2000"/>
              <a:t>이라는 클래스를 작성하고 여기에 킬로미터를 마일로 변환하는 정적 메소드인 </a:t>
            </a:r>
            <a:r>
              <a:rPr lang="en-US" altLang="ko-KR" sz="2000"/>
              <a:t>kiloToMile()</a:t>
            </a:r>
            <a:r>
              <a:rPr lang="ko-KR" altLang="en-US" sz="2000"/>
              <a:t>을 작성하라</a:t>
            </a:r>
            <a:r>
              <a:rPr lang="en-US" altLang="ko-KR" sz="2000"/>
              <a:t>. </a:t>
            </a:r>
            <a:r>
              <a:rPr lang="ko-KR" altLang="en-US" sz="2000"/>
              <a:t>또 반대로 마일을 킬로미터로 변환하는 정적메소드 </a:t>
            </a:r>
            <a:r>
              <a:rPr lang="en-US" altLang="ko-KR" sz="2000"/>
              <a:t>mileToKilo()</a:t>
            </a:r>
            <a:r>
              <a:rPr lang="ko-KR" altLang="en-US" sz="2000"/>
              <a:t>로 작성하라</a:t>
            </a:r>
            <a:r>
              <a:rPr lang="en-US" altLang="ko-KR" sz="2000"/>
              <a:t>. : MyMetricTest </a:t>
            </a:r>
            <a:r>
              <a:rPr lang="ko-KR" altLang="en-US" sz="2000"/>
              <a:t>클래스에서 이들 정적 메소드를 호출하여 테스트하시오</a:t>
            </a:r>
            <a:r>
              <a:rPr lang="en-US" altLang="ko-KR" sz="2000"/>
              <a:t>.</a:t>
            </a:r>
            <a:endParaRPr lang="ko-KR" altLang="en-US" sz="2000" dirty="0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540" y="2060848"/>
            <a:ext cx="5207004" cy="68797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31151" y="2778648"/>
            <a:ext cx="33650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km -&gt; mile    :  </a:t>
            </a:r>
            <a:r>
              <a:rPr lang="ko-KR" altLang="en-US" dirty="0"/>
              <a:t>나누기 </a:t>
            </a:r>
            <a:r>
              <a:rPr lang="en-US" altLang="ko-KR" dirty="0"/>
              <a:t>1.6093</a:t>
            </a:r>
          </a:p>
          <a:p>
            <a:r>
              <a:rPr lang="en-US" altLang="ko-KR" dirty="0"/>
              <a:t>mile -&gt; km   : </a:t>
            </a:r>
            <a:r>
              <a:rPr lang="ko-KR" altLang="en-US" dirty="0"/>
              <a:t>곱하기 </a:t>
            </a:r>
            <a:r>
              <a:rPr lang="en-US" altLang="ko-KR" dirty="0"/>
              <a:t>1.6093</a:t>
            </a:r>
            <a:r>
              <a:rPr lang="ko-KR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503648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7975" y="97388"/>
            <a:ext cx="8153400" cy="1963460"/>
          </a:xfrm>
        </p:spPr>
        <p:txBody>
          <a:bodyPr>
            <a:noAutofit/>
          </a:bodyPr>
          <a:lstStyle/>
          <a:p>
            <a:r>
              <a:rPr lang="ko-KR" altLang="en-US" sz="2000"/>
              <a:t>문제 </a:t>
            </a:r>
            <a:r>
              <a:rPr lang="en-US" altLang="ko-KR" sz="2000"/>
              <a:t>1 : MyMetric</a:t>
            </a:r>
            <a:r>
              <a:rPr lang="ko-KR" altLang="en-US" sz="2000"/>
              <a:t>이라는 클래스를 작성하고 여기에 킬로미터를 마일로 변환하는 정적 메소드인 </a:t>
            </a:r>
            <a:r>
              <a:rPr lang="en-US" altLang="ko-KR" sz="2000"/>
              <a:t>kiloToMile()</a:t>
            </a:r>
            <a:r>
              <a:rPr lang="ko-KR" altLang="en-US" sz="2000"/>
              <a:t>을 작성하라</a:t>
            </a:r>
            <a:r>
              <a:rPr lang="en-US" altLang="ko-KR" sz="2000"/>
              <a:t>. </a:t>
            </a:r>
            <a:r>
              <a:rPr lang="ko-KR" altLang="en-US" sz="2000"/>
              <a:t>또 반대로 마일을 킬로미터로 변환하는 정적메소드 </a:t>
            </a:r>
            <a:r>
              <a:rPr lang="en-US" altLang="ko-KR" sz="2000"/>
              <a:t>mileToKilo()</a:t>
            </a:r>
            <a:r>
              <a:rPr lang="ko-KR" altLang="en-US" sz="2000"/>
              <a:t>로 작성하라</a:t>
            </a:r>
            <a:r>
              <a:rPr lang="en-US" altLang="ko-KR" sz="2000"/>
              <a:t>. : MyMetricTest </a:t>
            </a:r>
            <a:r>
              <a:rPr lang="ko-KR" altLang="en-US" sz="2000"/>
              <a:t>클래스에서 이들 정적 메소드를 호출하여 테스트하시오</a:t>
            </a:r>
            <a:r>
              <a:rPr lang="en-US" altLang="ko-KR" sz="2000"/>
              <a:t>.</a:t>
            </a:r>
            <a:endParaRPr lang="ko-KR" altLang="en-US" sz="2000" dirty="0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CED5CEC-FB9B-F09A-06E3-CBC98C0248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975" y="1700808"/>
            <a:ext cx="7632848" cy="6687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4502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7975" y="97388"/>
            <a:ext cx="8153400" cy="1963460"/>
          </a:xfrm>
        </p:spPr>
        <p:txBody>
          <a:bodyPr>
            <a:noAutofit/>
          </a:bodyPr>
          <a:lstStyle/>
          <a:p>
            <a:r>
              <a:rPr lang="ko-KR" altLang="en-US" sz="2000" dirty="0"/>
              <a:t>문제 </a:t>
            </a:r>
            <a:r>
              <a:rPr lang="en-US" altLang="ko-KR" sz="2000" dirty="0"/>
              <a:t>2 : </a:t>
            </a:r>
            <a:r>
              <a:rPr lang="ko-KR" altLang="en-US" sz="2000" dirty="0"/>
              <a:t>배열을 이용하여 간단한 극장 예약 시스템을 작성하여 보자</a:t>
            </a:r>
            <a:r>
              <a:rPr lang="en-US" altLang="ko-KR" sz="2000" dirty="0"/>
              <a:t>. </a:t>
            </a:r>
            <a:r>
              <a:rPr lang="ko-KR" altLang="en-US" sz="2000" dirty="0"/>
              <a:t>아주 작은 극장이라서 좌석이 </a:t>
            </a:r>
            <a:r>
              <a:rPr lang="en-US" altLang="ko-KR" sz="2000" dirty="0"/>
              <a:t>10</a:t>
            </a:r>
            <a:r>
              <a:rPr lang="ko-KR" altLang="en-US" sz="2000" dirty="0"/>
              <a:t>개밖에 안 된다</a:t>
            </a:r>
            <a:r>
              <a:rPr lang="en-US" altLang="ko-KR" sz="2000" dirty="0"/>
              <a:t>. </a:t>
            </a:r>
            <a:r>
              <a:rPr lang="ko-KR" altLang="en-US" sz="2000" dirty="0"/>
              <a:t>사용자가 예약을 하려고 하면 먼저 좌석 배치표를 보여준다</a:t>
            </a:r>
            <a:r>
              <a:rPr lang="en-US" altLang="ko-KR" sz="2000" dirty="0"/>
              <a:t>. </a:t>
            </a:r>
            <a:r>
              <a:rPr lang="ko-KR" altLang="en-US" sz="2000" dirty="0"/>
              <a:t>즉 예약이 끝난 좌석은 </a:t>
            </a:r>
            <a:r>
              <a:rPr lang="en-US" altLang="ko-KR" sz="2000" dirty="0"/>
              <a:t>1</a:t>
            </a:r>
            <a:r>
              <a:rPr lang="ko-KR" altLang="en-US" sz="2000" dirty="0"/>
              <a:t>로</a:t>
            </a:r>
            <a:r>
              <a:rPr lang="en-US" altLang="ko-KR" sz="2000" dirty="0"/>
              <a:t>, </a:t>
            </a:r>
            <a:r>
              <a:rPr lang="ko-KR" altLang="en-US" sz="2000" dirty="0"/>
              <a:t>예약이 안 된 좌석은 </a:t>
            </a:r>
            <a:r>
              <a:rPr lang="en-US" altLang="ko-KR" sz="2000" dirty="0"/>
              <a:t>0</a:t>
            </a:r>
            <a:r>
              <a:rPr lang="ko-KR" altLang="en-US" sz="2000" dirty="0" err="1"/>
              <a:t>으로</a:t>
            </a:r>
            <a:r>
              <a:rPr lang="ko-KR" altLang="en-US" sz="2000" dirty="0"/>
              <a:t> 나타낸다</a:t>
            </a:r>
            <a:r>
              <a:rPr lang="en-US" altLang="ko-KR" sz="2000" dirty="0"/>
              <a:t>.</a:t>
            </a:r>
            <a:endParaRPr lang="ko-KR" altLang="en-US" sz="2000" dirty="0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68" y="2031019"/>
            <a:ext cx="4968552" cy="435618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558006" y="1844824"/>
            <a:ext cx="288032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/>
              <a:t>좌석배치표를</a:t>
            </a:r>
            <a:r>
              <a:rPr lang="ko-KR" altLang="en-US" dirty="0"/>
              <a:t> 그리는 </a:t>
            </a:r>
            <a:r>
              <a:rPr lang="en-US" altLang="ko-KR" dirty="0"/>
              <a:t>print() </a:t>
            </a:r>
            <a:r>
              <a:rPr lang="ko-KR" altLang="en-US" dirty="0"/>
              <a:t>메소드와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예약을 하는 </a:t>
            </a:r>
            <a:r>
              <a:rPr lang="en-US" altLang="ko-KR" dirty="0"/>
              <a:t>reserve() </a:t>
            </a:r>
            <a:r>
              <a:rPr lang="ko-KR" altLang="en-US" dirty="0"/>
              <a:t>메소드를 </a:t>
            </a:r>
            <a:r>
              <a:rPr lang="ko-KR" altLang="en-US" dirty="0" err="1"/>
              <a:t>만드시오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599776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7975" y="97388"/>
            <a:ext cx="8153400" cy="1963460"/>
          </a:xfrm>
        </p:spPr>
        <p:txBody>
          <a:bodyPr>
            <a:noAutofit/>
          </a:bodyPr>
          <a:lstStyle/>
          <a:p>
            <a:r>
              <a:rPr lang="ko-KR" altLang="en-US" sz="2000" dirty="0"/>
              <a:t>문제 </a:t>
            </a:r>
            <a:r>
              <a:rPr lang="en-US" altLang="ko-KR" sz="2000" dirty="0"/>
              <a:t>2 : </a:t>
            </a:r>
            <a:r>
              <a:rPr lang="ko-KR" altLang="en-US" sz="2000" dirty="0"/>
              <a:t>배열을 이용하여 간단한 극장 예약 시스템을 작성하여 보자</a:t>
            </a:r>
            <a:r>
              <a:rPr lang="en-US" altLang="ko-KR" sz="2000" dirty="0"/>
              <a:t>. </a:t>
            </a:r>
            <a:r>
              <a:rPr lang="ko-KR" altLang="en-US" sz="2000" dirty="0"/>
              <a:t>아주 작은 극장이라서 좌석이 </a:t>
            </a:r>
            <a:r>
              <a:rPr lang="en-US" altLang="ko-KR" sz="2000" dirty="0"/>
              <a:t>10</a:t>
            </a:r>
            <a:r>
              <a:rPr lang="ko-KR" altLang="en-US" sz="2000" dirty="0"/>
              <a:t>개밖에 안 된다</a:t>
            </a:r>
            <a:r>
              <a:rPr lang="en-US" altLang="ko-KR" sz="2000" dirty="0"/>
              <a:t>. </a:t>
            </a:r>
            <a:r>
              <a:rPr lang="ko-KR" altLang="en-US" sz="2000" dirty="0"/>
              <a:t>사용자가 예약을 하려고 하면 먼저 좌석 배치표를 보여준다</a:t>
            </a:r>
            <a:r>
              <a:rPr lang="en-US" altLang="ko-KR" sz="2000" dirty="0"/>
              <a:t>. </a:t>
            </a:r>
            <a:r>
              <a:rPr lang="ko-KR" altLang="en-US" sz="2000" dirty="0"/>
              <a:t>즉 예약이 끝난 좌석은 </a:t>
            </a:r>
            <a:r>
              <a:rPr lang="en-US" altLang="ko-KR" sz="2000" dirty="0"/>
              <a:t>1</a:t>
            </a:r>
            <a:r>
              <a:rPr lang="ko-KR" altLang="en-US" sz="2000" dirty="0"/>
              <a:t>로</a:t>
            </a:r>
            <a:r>
              <a:rPr lang="en-US" altLang="ko-KR" sz="2000" dirty="0"/>
              <a:t>, </a:t>
            </a:r>
            <a:r>
              <a:rPr lang="ko-KR" altLang="en-US" sz="2000" dirty="0"/>
              <a:t>예약이 안 된 좌석은 </a:t>
            </a:r>
            <a:r>
              <a:rPr lang="en-US" altLang="ko-KR" sz="2000" dirty="0"/>
              <a:t>0</a:t>
            </a:r>
            <a:r>
              <a:rPr lang="ko-KR" altLang="en-US" sz="2000" dirty="0" err="1"/>
              <a:t>으로</a:t>
            </a:r>
            <a:r>
              <a:rPr lang="ko-KR" altLang="en-US" sz="2000" dirty="0"/>
              <a:t> 나타낸다</a:t>
            </a:r>
            <a:r>
              <a:rPr lang="en-US" altLang="ko-KR" sz="2000" dirty="0"/>
              <a:t>.</a:t>
            </a:r>
            <a:endParaRPr lang="ko-KR" altLang="en-US" sz="2000" dirty="0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BE69D21-8CE9-BC19-DAF2-369F9352ED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976" y="1484784"/>
            <a:ext cx="6817397" cy="5972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5324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7974" y="97388"/>
            <a:ext cx="8490489" cy="1315388"/>
          </a:xfrm>
        </p:spPr>
        <p:txBody>
          <a:bodyPr>
            <a:noAutofit/>
          </a:bodyPr>
          <a:lstStyle/>
          <a:p>
            <a:r>
              <a:rPr lang="ko-KR" altLang="en-US" sz="2000" dirty="0"/>
              <a:t>문제 </a:t>
            </a:r>
            <a:r>
              <a:rPr lang="en-US" altLang="ko-KR" sz="2000" dirty="0"/>
              <a:t>3 : </a:t>
            </a:r>
            <a:r>
              <a:rPr lang="ko-KR" altLang="en-US" sz="2000" dirty="0"/>
              <a:t>다음과 같이 </a:t>
            </a:r>
            <a:r>
              <a:rPr lang="en-US" altLang="ko-KR" sz="2000" dirty="0"/>
              <a:t>5</a:t>
            </a:r>
            <a:r>
              <a:rPr lang="ko-KR" altLang="en-US" sz="2000" dirty="0"/>
              <a:t>명 학생들의 성적을 받아서 평균을 구하는 프로그램을 작성하라</a:t>
            </a:r>
            <a:r>
              <a:rPr lang="en-US" altLang="ko-KR" sz="2000" dirty="0"/>
              <a:t>.</a:t>
            </a:r>
            <a:endParaRPr lang="ko-KR" altLang="en-US" sz="2000" dirty="0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3688" y="1628800"/>
            <a:ext cx="3024336" cy="322804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364088" y="1268760"/>
            <a:ext cx="2880320" cy="14773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/>
              <a:t>합계를 구하는 </a:t>
            </a:r>
            <a:r>
              <a:rPr lang="en-US" altLang="ko-KR"/>
              <a:t>getTotal() </a:t>
            </a:r>
            <a:r>
              <a:rPr lang="ko-KR" altLang="en-US"/>
              <a:t>메소드와</a:t>
            </a:r>
            <a:endParaRPr lang="en-US" altLang="ko-KR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/>
              <a:t>평균을 구하는 </a:t>
            </a:r>
            <a:r>
              <a:rPr lang="en-US" altLang="ko-KR"/>
              <a:t>getAverage() </a:t>
            </a:r>
            <a:r>
              <a:rPr lang="ko-KR" altLang="en-US"/>
              <a:t>메소드를 만드시오</a:t>
            </a:r>
            <a:r>
              <a:rPr lang="en-US" altLang="ko-KR"/>
              <a:t>.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36853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7974" y="97388"/>
            <a:ext cx="8490489" cy="1315388"/>
          </a:xfrm>
        </p:spPr>
        <p:txBody>
          <a:bodyPr>
            <a:noAutofit/>
          </a:bodyPr>
          <a:lstStyle/>
          <a:p>
            <a:r>
              <a:rPr lang="ko-KR" altLang="en-US" sz="2000"/>
              <a:t>문제 </a:t>
            </a:r>
            <a:r>
              <a:rPr lang="en-US" altLang="ko-KR" sz="2000"/>
              <a:t>3 : </a:t>
            </a:r>
            <a:r>
              <a:rPr lang="ko-KR" altLang="en-US" sz="2000"/>
              <a:t>다음과 같이 </a:t>
            </a:r>
            <a:r>
              <a:rPr lang="en-US" altLang="ko-KR" sz="2000"/>
              <a:t>5</a:t>
            </a:r>
            <a:r>
              <a:rPr lang="ko-KR" altLang="en-US" sz="2000"/>
              <a:t>명 학생들의 성적을 받아서 평균을 구하는 프로그램을 작성하라</a:t>
            </a:r>
            <a:r>
              <a:rPr lang="en-US" altLang="ko-KR" sz="2000"/>
              <a:t>.</a:t>
            </a:r>
            <a:endParaRPr lang="ko-KR" altLang="en-US" sz="2000" dirty="0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B4BE3D9-CAF9-4AFE-7444-B02347AC4F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173" y="764704"/>
            <a:ext cx="7514853" cy="6584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31817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7974" y="97388"/>
            <a:ext cx="8490489" cy="1315388"/>
          </a:xfrm>
        </p:spPr>
        <p:txBody>
          <a:bodyPr>
            <a:noAutofit/>
          </a:bodyPr>
          <a:lstStyle/>
          <a:p>
            <a:r>
              <a:rPr lang="ko-KR" altLang="en-US" sz="2000"/>
              <a:t>문제 </a:t>
            </a:r>
            <a:r>
              <a:rPr lang="en-US" altLang="ko-KR" sz="2000"/>
              <a:t>4 : </a:t>
            </a:r>
            <a:r>
              <a:rPr lang="ko-KR" altLang="en-US" sz="2000"/>
              <a:t>비행기를 나타내는 </a:t>
            </a:r>
            <a:r>
              <a:rPr lang="en-US" altLang="ko-KR" sz="2000"/>
              <a:t>Plane</a:t>
            </a:r>
            <a:r>
              <a:rPr lang="ko-KR" altLang="en-US" sz="2000"/>
              <a:t>라는 이름의 클래스를 설계하라</a:t>
            </a:r>
            <a:r>
              <a:rPr lang="en-US" altLang="ko-KR" sz="2000"/>
              <a:t>. Plane </a:t>
            </a:r>
            <a:r>
              <a:rPr lang="ko-KR" altLang="en-US" sz="2000"/>
              <a:t>클래스는 제작사</a:t>
            </a:r>
            <a:r>
              <a:rPr lang="en-US" altLang="ko-KR" sz="2000"/>
              <a:t>(</a:t>
            </a:r>
            <a:r>
              <a:rPr lang="ko-KR" altLang="en-US" sz="2000"/>
              <a:t>예</a:t>
            </a:r>
            <a:r>
              <a:rPr lang="en-US" altLang="ko-KR" sz="2000"/>
              <a:t>:</a:t>
            </a:r>
            <a:r>
              <a:rPr lang="ko-KR" altLang="en-US" sz="2000"/>
              <a:t>에어버스</a:t>
            </a:r>
            <a:r>
              <a:rPr lang="en-US" altLang="ko-KR" sz="2000"/>
              <a:t>), </a:t>
            </a:r>
            <a:r>
              <a:rPr lang="ko-KR" altLang="en-US" sz="2000"/>
              <a:t>모델</a:t>
            </a:r>
            <a:r>
              <a:rPr lang="en-US" altLang="ko-KR" sz="2000"/>
              <a:t>(A380), </a:t>
            </a:r>
            <a:r>
              <a:rPr lang="ko-KR" altLang="en-US" sz="2000"/>
              <a:t>최대승객수</a:t>
            </a:r>
            <a:r>
              <a:rPr lang="en-US" altLang="ko-KR" sz="2000"/>
              <a:t>(500)</a:t>
            </a:r>
            <a:r>
              <a:rPr lang="ko-KR" altLang="en-US" sz="2000"/>
              <a:t>를 필드로 가지고 있다</a:t>
            </a:r>
            <a:r>
              <a:rPr lang="en-US" altLang="ko-KR" sz="2000"/>
              <a:t>. </a:t>
            </a:r>
            <a:endParaRPr lang="ko-KR" altLang="en-US" sz="2000" dirty="0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971600" y="1412776"/>
            <a:ext cx="748883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필드를 정의하라</a:t>
            </a:r>
            <a:r>
              <a:rPr lang="en-US" altLang="ko-KR" dirty="0"/>
              <a:t>. </a:t>
            </a:r>
            <a:r>
              <a:rPr lang="ko-KR" altLang="en-US" dirty="0"/>
              <a:t>모든 필드는 </a:t>
            </a:r>
            <a:r>
              <a:rPr lang="en-US" altLang="ko-KR" dirty="0"/>
              <a:t>private </a:t>
            </a:r>
            <a:r>
              <a:rPr lang="ko-KR" altLang="en-US" dirty="0"/>
              <a:t>멤버로 하라</a:t>
            </a:r>
            <a:r>
              <a:rPr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모든 필드에 대한 접근자와 설정자 메소드를 작성한다</a:t>
            </a:r>
            <a:r>
              <a:rPr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Plane </a:t>
            </a:r>
            <a:r>
              <a:rPr lang="ko-KR" altLang="en-US" dirty="0"/>
              <a:t>클래스의 생성자 중 몇 개를 중복 정의하라</a:t>
            </a:r>
            <a:r>
              <a:rPr lang="en-US" altLang="ko-KR" dirty="0"/>
              <a:t>. </a:t>
            </a:r>
            <a:r>
              <a:rPr lang="ko-KR" altLang="en-US" dirty="0"/>
              <a:t>생성자는 모든 데이터를 받을 수도 있고 하나도 받지 않을 수 있다</a:t>
            </a:r>
            <a:r>
              <a:rPr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err="1"/>
              <a:t>PlaneTest</a:t>
            </a:r>
            <a:r>
              <a:rPr lang="ko-KR" altLang="en-US" dirty="0"/>
              <a:t>라는 이름의 테스트 클래스를 만드는데 </a:t>
            </a:r>
            <a:r>
              <a:rPr lang="en-US" altLang="ko-KR" dirty="0"/>
              <a:t>main()</a:t>
            </a:r>
            <a:r>
              <a:rPr lang="ko-KR" altLang="en-US" dirty="0"/>
              <a:t>에서 </a:t>
            </a:r>
            <a:r>
              <a:rPr lang="en-US" altLang="ko-KR" dirty="0"/>
              <a:t>Plane</a:t>
            </a:r>
            <a:r>
              <a:rPr lang="ko-KR" altLang="en-US" dirty="0"/>
              <a:t>객체 여러 개를 생성하고 접근자와 설정자를 호출하여 보라</a:t>
            </a:r>
            <a:r>
              <a:rPr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Plane </a:t>
            </a:r>
            <a:r>
              <a:rPr lang="ko-KR" altLang="en-US" dirty="0"/>
              <a:t>클래스에 지금까지 생성된 비행기의 개수를 나타내는 정적변수인 </a:t>
            </a:r>
            <a:r>
              <a:rPr lang="en-US" altLang="ko-KR" dirty="0"/>
              <a:t>planes</a:t>
            </a:r>
            <a:r>
              <a:rPr lang="ko-KR" altLang="en-US" dirty="0" err="1"/>
              <a:t>를</a:t>
            </a:r>
            <a:r>
              <a:rPr lang="ko-KR" altLang="en-US" dirty="0"/>
              <a:t> 추가하고 생성자에서 증가시켜 보자</a:t>
            </a:r>
            <a:r>
              <a:rPr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Plane </a:t>
            </a:r>
            <a:r>
              <a:rPr lang="ko-KR" altLang="en-US" dirty="0"/>
              <a:t>클래스에 정적변수 </a:t>
            </a:r>
            <a:r>
              <a:rPr lang="en-US" altLang="ko-KR" dirty="0"/>
              <a:t>planes</a:t>
            </a:r>
            <a:r>
              <a:rPr lang="ko-KR" altLang="en-US" dirty="0"/>
              <a:t>의 값을 반환하는 </a:t>
            </a:r>
            <a:r>
              <a:rPr lang="ko-KR" altLang="en-US" dirty="0" err="1"/>
              <a:t>정적메소드인</a:t>
            </a:r>
            <a:r>
              <a:rPr lang="ko-KR" altLang="en-US" dirty="0"/>
              <a:t> </a:t>
            </a:r>
            <a:r>
              <a:rPr lang="en-US" altLang="ko-KR" dirty="0" err="1"/>
              <a:t>getPlanes</a:t>
            </a:r>
            <a:r>
              <a:rPr lang="en-US" altLang="ko-KR" dirty="0"/>
              <a:t>()</a:t>
            </a:r>
            <a:r>
              <a:rPr lang="ko-KR" altLang="en-US" dirty="0" err="1"/>
              <a:t>를</a:t>
            </a:r>
            <a:r>
              <a:rPr lang="ko-KR" altLang="en-US" dirty="0"/>
              <a:t> 추가하고 </a:t>
            </a:r>
            <a:r>
              <a:rPr lang="en-US" altLang="ko-KR" dirty="0"/>
              <a:t>main()</a:t>
            </a:r>
            <a:r>
              <a:rPr lang="ko-KR" altLang="en-US" dirty="0"/>
              <a:t>에서 호출하여 보라</a:t>
            </a:r>
            <a:r>
              <a:rPr lang="en-US" altLang="ko-KR" dirty="0"/>
              <a:t>.</a:t>
            </a:r>
            <a:br>
              <a:rPr lang="en-US" altLang="ko-KR" dirty="0"/>
            </a:br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656" y="4653136"/>
            <a:ext cx="5233181" cy="129614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5309188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가을">
  <a:themeElements>
    <a:clrScheme name="가을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가을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4110</TotalTime>
  <Words>525</Words>
  <Application>Microsoft Macintosh PowerPoint</Application>
  <PresentationFormat>화면 슬라이드 쇼(4:3)</PresentationFormat>
  <Paragraphs>36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9" baseType="lpstr">
      <vt:lpstr>바탕</vt:lpstr>
      <vt:lpstr>맑은 고딕</vt:lpstr>
      <vt:lpstr>휴먼편지체</vt:lpstr>
      <vt:lpstr>Arial</vt:lpstr>
      <vt:lpstr>Wingdings</vt:lpstr>
      <vt:lpstr>Wingdings 2</vt:lpstr>
      <vt:lpstr>가을</vt:lpstr>
      <vt:lpstr>Mini Project: 전기차 클래스</vt:lpstr>
      <vt:lpstr>Mini Project: 책 정보 저장</vt:lpstr>
      <vt:lpstr>문제 1 : MyMetric이라는 클래스를 작성하고 여기에 킬로미터를 마일로 변환하는 정적 메소드인 kiloToMile()을 작성하라. 또 반대로 마일을 킬로미터로 변환하는 정적메소드 mileToKilo()로 작성하라. : MyMetricTest 클래스에서 이들 정적 메소드를 호출하여 테스트하시오.</vt:lpstr>
      <vt:lpstr>문제 1 : MyMetric이라는 클래스를 작성하고 여기에 킬로미터를 마일로 변환하는 정적 메소드인 kiloToMile()을 작성하라. 또 반대로 마일을 킬로미터로 변환하는 정적메소드 mileToKilo()로 작성하라. : MyMetricTest 클래스에서 이들 정적 메소드를 호출하여 테스트하시오.</vt:lpstr>
      <vt:lpstr>문제 2 : 배열을 이용하여 간단한 극장 예약 시스템을 작성하여 보자. 아주 작은 극장이라서 좌석이 10개밖에 안 된다. 사용자가 예약을 하려고 하면 먼저 좌석 배치표를 보여준다. 즉 예약이 끝난 좌석은 1로, 예약이 안 된 좌석은 0으로 나타낸다.</vt:lpstr>
      <vt:lpstr>문제 2 : 배열을 이용하여 간단한 극장 예약 시스템을 작성하여 보자. 아주 작은 극장이라서 좌석이 10개밖에 안 된다. 사용자가 예약을 하려고 하면 먼저 좌석 배치표를 보여준다. 즉 예약이 끝난 좌석은 1로, 예약이 안 된 좌석은 0으로 나타낸다.</vt:lpstr>
      <vt:lpstr>문제 3 : 다음과 같이 5명 학생들의 성적을 받아서 평균을 구하는 프로그램을 작성하라.</vt:lpstr>
      <vt:lpstr>문제 3 : 다음과 같이 5명 학생들의 성적을 받아서 평균을 구하는 프로그램을 작성하라.</vt:lpstr>
      <vt:lpstr>문제 4 : 비행기를 나타내는 Plane라는 이름의 클래스를 설계하라. Plane 클래스는 제작사(예:에어버스), 모델(A380), 최대승객수(500)를 필드로 가지고 있다. </vt:lpstr>
      <vt:lpstr>PowerPoint 프레젠테이션</vt:lpstr>
      <vt:lpstr>문제 5 : 은행 계좌를 나타내는 BankAccount 클래스에 다음과 같은 기능을 하는 메소드를 추가하고 테스트하라.</vt:lpstr>
      <vt:lpstr>문제 5 : 은행 계좌를 나타내는 BankAccount 클래스에 다음과 같은 기능을 하는 메소드를 추가하고 테스트하라.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Kitae</dc:creator>
  <cp:lastModifiedBy>오송민</cp:lastModifiedBy>
  <cp:revision>205</cp:revision>
  <dcterms:created xsi:type="dcterms:W3CDTF">2011-08-27T14:53:28Z</dcterms:created>
  <dcterms:modified xsi:type="dcterms:W3CDTF">2022-10-09T07:42:30Z</dcterms:modified>
</cp:coreProperties>
</file>

<file path=docProps/thumbnail.jpeg>
</file>